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Pendahuluan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Penjelasan</a:t>
          </a:r>
          <a:r>
            <a:rPr lang="en-US" dirty="0"/>
            <a:t> AVL Tree</a:t>
          </a:r>
        </a:p>
        <a:p>
          <a:pPr>
            <a:lnSpc>
              <a:spcPct val="100000"/>
            </a:lnSpc>
          </a:pPr>
          <a:r>
            <a:rPr lang="en-US" dirty="0" err="1"/>
            <a:t>Penjelasan</a:t>
          </a:r>
          <a:r>
            <a:rPr lang="en-US" dirty="0"/>
            <a:t> Red-Black Tree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Analisis</a:t>
          </a:r>
          <a:r>
            <a:rPr lang="en-US" dirty="0"/>
            <a:t> 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Waktu ( Insertion </a:t>
          </a:r>
          <a:r>
            <a:rPr lang="en-US" sz="1800" dirty="0" err="1"/>
            <a:t>dengan</a:t>
          </a:r>
          <a:r>
            <a:rPr lang="en-US" sz="1800" dirty="0"/>
            <a:t> Search )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Kesimpulan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Konfirmasi</a:t>
          </a:r>
          <a:r>
            <a:rPr lang="en-US" dirty="0"/>
            <a:t> </a:t>
          </a:r>
          <a:r>
            <a:rPr lang="en-US" dirty="0" err="1"/>
            <a:t>Perbedaan</a:t>
          </a: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Perbedaan</a:t>
          </a:r>
          <a:r>
            <a:rPr lang="en-US" dirty="0"/>
            <a:t> </a:t>
          </a:r>
          <a:r>
            <a:rPr lang="en-US" dirty="0" err="1"/>
            <a:t>Secara</a:t>
          </a:r>
          <a:r>
            <a:rPr lang="en-US" dirty="0"/>
            <a:t> </a:t>
          </a:r>
          <a:r>
            <a:rPr lang="en-US" dirty="0" err="1"/>
            <a:t>Teori</a:t>
          </a:r>
          <a:endParaRPr lang="en-US" dirty="0"/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6BF509EE-1E1E-4BF7-84F4-158CD8D2DC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Waktu ( Insertion </a:t>
          </a:r>
          <a:r>
            <a:rPr lang="en-US" sz="1800" dirty="0" err="1"/>
            <a:t>tanpa</a:t>
          </a:r>
          <a:r>
            <a:rPr lang="en-US" sz="1800" dirty="0"/>
            <a:t> Search )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</a:t>
          </a:r>
          <a:r>
            <a:rPr lang="en-US" sz="1800" dirty="0" err="1"/>
            <a:t>Memori</a:t>
          </a:r>
          <a:endParaRPr lang="en-US" sz="1800" dirty="0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Keunggulan</a:t>
          </a:r>
          <a:r>
            <a:rPr lang="en-US" dirty="0"/>
            <a:t> AVL Tree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Keunggulan</a:t>
          </a:r>
          <a:r>
            <a:rPr lang="en-US" dirty="0"/>
            <a:t> Red-Black Tree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ScaleX="154461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865054" y="624868"/>
          <a:ext cx="930234" cy="930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265" y="1661098"/>
          <a:ext cx="2657812" cy="39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 err="1"/>
            <a:t>Pendahuluan</a:t>
          </a:r>
          <a:endParaRPr lang="en-US" sz="2500" kern="1200" dirty="0"/>
        </a:p>
      </dsp:txBody>
      <dsp:txXfrm>
        <a:off x="1265" y="1661098"/>
        <a:ext cx="2657812" cy="398671"/>
      </dsp:txXfrm>
    </dsp:sp>
    <dsp:sp modelId="{DD091D0A-5A25-4241-91F3-18D32B0BDD4F}">
      <dsp:nvSpPr>
        <dsp:cNvPr id="0" name=""/>
        <dsp:cNvSpPr/>
      </dsp:nvSpPr>
      <dsp:spPr>
        <a:xfrm>
          <a:off x="1265" y="2109070"/>
          <a:ext cx="2657812" cy="98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Penjelasan</a:t>
          </a:r>
          <a:r>
            <a:rPr lang="en-US" sz="1700" kern="1200" dirty="0"/>
            <a:t> AVL Tree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Penjelasan</a:t>
          </a:r>
          <a:r>
            <a:rPr lang="en-US" sz="1700" kern="1200" dirty="0"/>
            <a:t> Red-Black Tree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Perbedaan</a:t>
          </a:r>
          <a:r>
            <a:rPr lang="en-US" sz="1700" kern="1200" dirty="0"/>
            <a:t> </a:t>
          </a:r>
          <a:r>
            <a:rPr lang="en-US" sz="1700" kern="1200" dirty="0" err="1"/>
            <a:t>Secara</a:t>
          </a:r>
          <a:r>
            <a:rPr lang="en-US" sz="1700" kern="1200" dirty="0"/>
            <a:t> </a:t>
          </a:r>
          <a:r>
            <a:rPr lang="en-US" sz="1700" kern="1200" dirty="0" err="1"/>
            <a:t>Teori</a:t>
          </a:r>
          <a:endParaRPr lang="en-US" sz="1700" kern="1200" dirty="0"/>
        </a:p>
      </dsp:txBody>
      <dsp:txXfrm>
        <a:off x="1265" y="2109070"/>
        <a:ext cx="2657812" cy="980810"/>
      </dsp:txXfrm>
    </dsp:sp>
    <dsp:sp modelId="{210823F6-AC1A-46E3-9D99-A319DF497539}">
      <dsp:nvSpPr>
        <dsp:cNvPr id="0" name=""/>
        <dsp:cNvSpPr/>
      </dsp:nvSpPr>
      <dsp:spPr>
        <a:xfrm>
          <a:off x="4711720" y="611819"/>
          <a:ext cx="930234" cy="930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847931" y="1648049"/>
          <a:ext cx="2657812" cy="39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 err="1"/>
            <a:t>Analisis</a:t>
          </a:r>
          <a:r>
            <a:rPr lang="en-US" sz="2500" kern="1200" dirty="0"/>
            <a:t> Data</a:t>
          </a:r>
        </a:p>
      </dsp:txBody>
      <dsp:txXfrm>
        <a:off x="3847931" y="1648049"/>
        <a:ext cx="2657812" cy="398671"/>
      </dsp:txXfrm>
    </dsp:sp>
    <dsp:sp modelId="{7CD40649-A74C-4AD8-B9D0-2573A1955C91}">
      <dsp:nvSpPr>
        <dsp:cNvPr id="0" name=""/>
        <dsp:cNvSpPr/>
      </dsp:nvSpPr>
      <dsp:spPr>
        <a:xfrm>
          <a:off x="3124195" y="2069922"/>
          <a:ext cx="4105283" cy="103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Waktu ( Insertion </a:t>
          </a:r>
          <a:r>
            <a:rPr lang="en-US" sz="1800" kern="1200" dirty="0" err="1"/>
            <a:t>dengan</a:t>
          </a:r>
          <a:r>
            <a:rPr lang="en-US" sz="1800" kern="1200" dirty="0"/>
            <a:t> Search )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Waktu ( Insertion </a:t>
          </a:r>
          <a:r>
            <a:rPr lang="en-US" sz="1800" kern="1200" dirty="0" err="1"/>
            <a:t>tanpa</a:t>
          </a:r>
          <a:r>
            <a:rPr lang="en-US" sz="1800" kern="1200" dirty="0"/>
            <a:t> Search )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</a:t>
          </a:r>
          <a:r>
            <a:rPr lang="en-US" sz="1800" kern="1200" dirty="0" err="1"/>
            <a:t>Memori</a:t>
          </a:r>
          <a:endParaRPr lang="en-US" sz="1800" kern="1200" dirty="0"/>
        </a:p>
      </dsp:txBody>
      <dsp:txXfrm>
        <a:off x="3124195" y="2069922"/>
        <a:ext cx="4105283" cy="1033008"/>
      </dsp:txXfrm>
    </dsp:sp>
    <dsp:sp modelId="{B0A3ABD2-C471-4A21-8AEF-3843C86919E1}">
      <dsp:nvSpPr>
        <dsp:cNvPr id="0" name=""/>
        <dsp:cNvSpPr/>
      </dsp:nvSpPr>
      <dsp:spPr>
        <a:xfrm>
          <a:off x="8558385" y="624868"/>
          <a:ext cx="930234" cy="930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694596" y="1661098"/>
          <a:ext cx="2657812" cy="39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Kesimpulan</a:t>
          </a:r>
        </a:p>
      </dsp:txBody>
      <dsp:txXfrm>
        <a:off x="7694596" y="1661098"/>
        <a:ext cx="2657812" cy="398671"/>
      </dsp:txXfrm>
    </dsp:sp>
    <dsp:sp modelId="{6418EBED-F111-425B-8EE2-06B8B2297A68}">
      <dsp:nvSpPr>
        <dsp:cNvPr id="0" name=""/>
        <dsp:cNvSpPr/>
      </dsp:nvSpPr>
      <dsp:spPr>
        <a:xfrm>
          <a:off x="7694596" y="2109070"/>
          <a:ext cx="2657812" cy="98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Konfirmasi</a:t>
          </a:r>
          <a:r>
            <a:rPr lang="en-US" sz="1700" kern="1200" dirty="0"/>
            <a:t> </a:t>
          </a:r>
          <a:r>
            <a:rPr lang="en-US" sz="1700" kern="1200" dirty="0" err="1"/>
            <a:t>Perbedaan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Keunggulan</a:t>
          </a:r>
          <a:r>
            <a:rPr lang="en-US" sz="1700" kern="1200" dirty="0"/>
            <a:t> AVL Tree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Keunggulan</a:t>
          </a:r>
          <a:r>
            <a:rPr lang="en-US" sz="1700" kern="1200" dirty="0"/>
            <a:t> Red-Black Tree</a:t>
          </a:r>
        </a:p>
      </dsp:txBody>
      <dsp:txXfrm>
        <a:off x="7694596" y="2109070"/>
        <a:ext cx="2657812" cy="980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Perbandingan</a:t>
            </a:r>
            <a:r>
              <a:rPr lang="en-US" sz="4000" dirty="0"/>
              <a:t> AVL Tree dan Red Black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Kevin Nathanael Halim (</a:t>
            </a:r>
            <a:r>
              <a:rPr lang="en-US" dirty="0">
                <a:solidFill>
                  <a:srgbClr val="5792BA"/>
                </a:solidFill>
              </a:rPr>
              <a:t>5025211140)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0133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EA2F-82FD-5A76-FFC2-DD6C6CCC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71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AVL Tree ( </a:t>
            </a:r>
            <a:r>
              <a:rPr lang="en-ID" i="0" dirty="0">
                <a:effectLst/>
              </a:rPr>
              <a:t>Adelson-</a:t>
            </a:r>
            <a:r>
              <a:rPr lang="en-ID" i="0" dirty="0" err="1">
                <a:effectLst/>
              </a:rPr>
              <a:t>Velskii</a:t>
            </a:r>
            <a:r>
              <a:rPr lang="en-ID" i="0" dirty="0">
                <a:effectLst/>
              </a:rPr>
              <a:t> and Landis Tree 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E9FD-59E2-F5DF-5F58-8F972BFA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14450"/>
            <a:ext cx="10353762" cy="3714749"/>
          </a:xfrm>
        </p:spPr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self-balancing tree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balance factor dan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height </a:t>
            </a:r>
            <a:r>
              <a:rPr lang="en-US" dirty="0" err="1"/>
              <a:t>dari</a:t>
            </a:r>
            <a:r>
              <a:rPr lang="en-US" dirty="0"/>
              <a:t> subtree </a:t>
            </a:r>
            <a:r>
              <a:rPr lang="en-US" dirty="0" err="1"/>
              <a:t>kiri</a:t>
            </a:r>
            <a:r>
              <a:rPr lang="en-US" dirty="0"/>
              <a:t> dan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</a:t>
            </a:r>
          </a:p>
          <a:p>
            <a:r>
              <a:rPr lang="en-US" dirty="0" err="1"/>
              <a:t>Pengecekkan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node dan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rotasi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self-balancing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sz="4000" dirty="0"/>
              <a:t>   </a:t>
            </a:r>
            <a:r>
              <a:rPr lang="en-US" sz="4000" dirty="0" err="1"/>
              <a:t>Contoh</a:t>
            </a:r>
            <a:r>
              <a:rPr lang="en-US" sz="4000" dirty="0"/>
              <a:t> AVL Tree : </a:t>
            </a:r>
            <a:endParaRPr lang="en-ID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C1C38-AF73-9548-FAB4-5B3227B3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24" y="2986088"/>
            <a:ext cx="4288075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0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5AEB-B93C-F4D3-DD8F-92AB70EA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Red-Black Tree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E7907-2FC3-8E3A-FC6A-D3F27F0C5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57300"/>
            <a:ext cx="10353762" cy="37147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Merupakan</a:t>
            </a:r>
            <a:r>
              <a:rPr lang="en-US" dirty="0"/>
              <a:t> self-balancing tree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node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paling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root </a:t>
            </a:r>
            <a:r>
              <a:rPr lang="en-US" dirty="0" err="1"/>
              <a:t>ke</a:t>
            </a:r>
            <a:r>
              <a:rPr lang="en-US" dirty="0"/>
              <a:t> leaf </a:t>
            </a:r>
            <a:r>
              <a:rPr lang="en-US" dirty="0" err="1"/>
              <a:t>manapun</a:t>
            </a:r>
            <a:r>
              <a:rPr lang="en-US" dirty="0"/>
              <a:t> yang </a:t>
            </a:r>
            <a:r>
              <a:rPr lang="en-US" dirty="0" err="1"/>
              <a:t>panjangnya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  <a:p>
            <a:r>
              <a:rPr lang="en-US" dirty="0" err="1"/>
              <a:t>Pewarnaan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self-balancing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rotasi</a:t>
            </a:r>
            <a:r>
              <a:rPr lang="en-US" dirty="0"/>
              <a:t> dan </a:t>
            </a:r>
            <a:r>
              <a:rPr lang="en-US" dirty="0" err="1"/>
              <a:t>pewarnaan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( recoloring )</a:t>
            </a:r>
          </a:p>
          <a:p>
            <a:pPr marL="36900" indent="0">
              <a:buNone/>
            </a:pPr>
            <a:endParaRPr lang="en-US" sz="4000" dirty="0"/>
          </a:p>
          <a:p>
            <a:pPr marL="36900" indent="0">
              <a:buNone/>
            </a:pPr>
            <a:r>
              <a:rPr lang="en-US" sz="4000" dirty="0" err="1"/>
              <a:t>Contoh</a:t>
            </a:r>
            <a:r>
              <a:rPr lang="en-US" sz="4000" dirty="0"/>
              <a:t> Red-Black Tree :</a:t>
            </a:r>
            <a:endParaRPr lang="en-ID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A3368E-334A-D71A-C2D2-FF7E0DA91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3111896"/>
            <a:ext cx="5191125" cy="372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35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0C03-6BA6-409B-9E73-2127CEA4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DDC47E-3FFE-4699-50AE-D5B75E894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66806"/>
              </p:ext>
            </p:extLst>
          </p:nvPr>
        </p:nvGraphicFramePr>
        <p:xfrm>
          <a:off x="914400" y="2076450"/>
          <a:ext cx="10353674" cy="42164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1661117466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309497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AVL Tree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Red-Black Tree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8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Bersifat</a:t>
                      </a:r>
                      <a:r>
                        <a:rPr lang="en-US" dirty="0"/>
                        <a:t> strictly-balanced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Bersifat</a:t>
                      </a:r>
                      <a:r>
                        <a:rPr lang="en-US" dirty="0"/>
                        <a:t> roughly-balanced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2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 searching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cepat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karena</a:t>
                      </a:r>
                      <a:r>
                        <a:rPr lang="en-US" dirty="0"/>
                        <a:t> strictly-balanced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 searching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lambat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karena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strictly-balanced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3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balancing tree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balancing tree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sedikit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karena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maksimal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hanya</a:t>
                      </a:r>
                      <a:r>
                        <a:rPr lang="en-US" dirty="0"/>
                        <a:t> 2 </a:t>
                      </a:r>
                      <a:r>
                        <a:rPr lang="en-US" dirty="0" err="1"/>
                        <a:t>rotasi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Operasi</a:t>
                      </a:r>
                      <a:r>
                        <a:rPr lang="en-US" dirty="0"/>
                        <a:t> insertion dan deletion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lamban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karena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rotasi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diperlukan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Operasi</a:t>
                      </a:r>
                      <a:r>
                        <a:rPr lang="en-US" dirty="0"/>
                        <a:t> insertion dan deletion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cepat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karena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rotasi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diperlukan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sedikit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Menggunakan</a:t>
                      </a:r>
                      <a:r>
                        <a:rPr lang="en-US" dirty="0"/>
                        <a:t> balance factor di </a:t>
                      </a:r>
                      <a:r>
                        <a:rPr lang="en-US" dirty="0" err="1"/>
                        <a:t>setiap</a:t>
                      </a:r>
                      <a:r>
                        <a:rPr lang="en-US" dirty="0"/>
                        <a:t> node </a:t>
                      </a:r>
                      <a:r>
                        <a:rPr lang="en-US" dirty="0" err="1"/>
                        <a:t>sebagai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berupa</a:t>
                      </a:r>
                      <a:r>
                        <a:rPr lang="en-US" dirty="0"/>
                        <a:t> integer </a:t>
                      </a:r>
                      <a:r>
                        <a:rPr lang="en-US" dirty="0" err="1"/>
                        <a:t>sehingga</a:t>
                      </a:r>
                      <a:r>
                        <a:rPr lang="en-US" dirty="0"/>
                        <a:t> memory yang </a:t>
                      </a:r>
                      <a:r>
                        <a:rPr lang="en-US" dirty="0" err="1"/>
                        <a:t>digunakan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Menggunakan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warna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setiap</a:t>
                      </a:r>
                      <a:r>
                        <a:rPr lang="en-US" dirty="0"/>
                        <a:t> node </a:t>
                      </a:r>
                      <a:r>
                        <a:rPr lang="en-US" dirty="0" err="1"/>
                        <a:t>sebagai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indikasi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hanya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memerlukan</a:t>
                      </a:r>
                      <a:r>
                        <a:rPr lang="en-US" dirty="0"/>
                        <a:t> 1 bit </a:t>
                      </a:r>
                      <a:r>
                        <a:rPr lang="en-US" dirty="0" err="1"/>
                        <a:t>sehingga</a:t>
                      </a:r>
                      <a:r>
                        <a:rPr lang="en-US" dirty="0"/>
                        <a:t> memory yang </a:t>
                      </a:r>
                      <a:r>
                        <a:rPr lang="en-US" dirty="0" err="1"/>
                        <a:t>digunakan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sedikit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776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Biasa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digunakan</a:t>
                      </a:r>
                      <a:r>
                        <a:rPr lang="en-US" dirty="0"/>
                        <a:t> pada database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pencarian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cepat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Biasa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digunakan</a:t>
                      </a:r>
                      <a:r>
                        <a:rPr lang="en-US" dirty="0"/>
                        <a:t> pada language libraries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pada multiset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multimap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074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2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69E3-D2C1-68ED-3BE0-0D691B9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Waktu ( Insertion </a:t>
            </a:r>
            <a:r>
              <a:rPr lang="en-US" dirty="0" err="1"/>
              <a:t>dengan</a:t>
            </a:r>
            <a:r>
              <a:rPr lang="en-US" dirty="0"/>
              <a:t> Searching )</a:t>
            </a:r>
            <a:endParaRPr lang="en-ID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42B5AB-AF34-D468-E935-A2A5A6B867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837735"/>
              </p:ext>
            </p:extLst>
          </p:nvPr>
        </p:nvGraphicFramePr>
        <p:xfrm>
          <a:off x="185738" y="2076450"/>
          <a:ext cx="11872910" cy="237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6455">
                  <a:extLst>
                    <a:ext uri="{9D8B030D-6E8A-4147-A177-3AD203B41FA5}">
                      <a16:colId xmlns:a16="http://schemas.microsoft.com/office/drawing/2014/main" val="2869458277"/>
                    </a:ext>
                  </a:extLst>
                </a:gridCol>
                <a:gridCol w="5936455">
                  <a:extLst>
                    <a:ext uri="{9D8B030D-6E8A-4147-A177-3AD203B41FA5}">
                      <a16:colId xmlns:a16="http://schemas.microsoft.com/office/drawing/2014/main" val="3569953363"/>
                    </a:ext>
                  </a:extLst>
                </a:gridCol>
              </a:tblGrid>
              <a:tr h="9144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AVL Tree</a:t>
                      </a:r>
                      <a:endParaRPr lang="en-ID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Red-Black Tree</a:t>
                      </a:r>
                      <a:endParaRPr lang="en-ID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900414"/>
                  </a:ext>
                </a:extLst>
              </a:tr>
              <a:tr h="31323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46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FDA9F2C-27BA-90C6-2F74-C7A16CC12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3" t="69594" r="56523" b="24153"/>
          <a:stretch/>
        </p:blipFill>
        <p:spPr>
          <a:xfrm>
            <a:off x="257365" y="3357562"/>
            <a:ext cx="5800347" cy="630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8DD32-10A0-E641-2C78-3A6CC3244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0" t="73970" r="58516" b="19569"/>
          <a:stretch/>
        </p:blipFill>
        <p:spPr>
          <a:xfrm>
            <a:off x="6208960" y="3357562"/>
            <a:ext cx="5755592" cy="630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32ECD-AA1D-CBF5-55EA-2FFEE681720F}"/>
              </a:ext>
            </a:extLst>
          </p:cNvPr>
          <p:cNvSpPr txBox="1"/>
          <p:nvPr/>
        </p:nvSpPr>
        <p:spPr>
          <a:xfrm>
            <a:off x="2411644" y="4663508"/>
            <a:ext cx="7358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proses yang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insertion 100 </a:t>
            </a:r>
            <a:r>
              <a:rPr lang="en-US" dirty="0" err="1"/>
              <a:t>angka</a:t>
            </a:r>
            <a:r>
              <a:rPr lang="en-US" dirty="0"/>
              <a:t> dan deletion 20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proses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disertai</a:t>
            </a:r>
            <a:r>
              <a:rPr lang="en-US" dirty="0"/>
              <a:t> searching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dalamnya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Red Black Tree </a:t>
            </a:r>
            <a:r>
              <a:rPr lang="en-US" dirty="0" err="1"/>
              <a:t>memang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insertion dan deletion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rotasinya</a:t>
            </a:r>
            <a:r>
              <a:rPr lang="en-US" dirty="0"/>
              <a:t> yang </a:t>
            </a:r>
            <a:r>
              <a:rPr lang="en-US" dirty="0" err="1"/>
              <a:t>sedikit</a:t>
            </a:r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A6A812-2CE0-5515-D7B6-317B28DBF17E}"/>
              </a:ext>
            </a:extLst>
          </p:cNvPr>
          <p:cNvSpPr/>
          <p:nvPr/>
        </p:nvSpPr>
        <p:spPr>
          <a:xfrm>
            <a:off x="2266950" y="4663508"/>
            <a:ext cx="7658100" cy="203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528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F66E-015D-7BEE-DE27-40505ED1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Waktu ( Insertion </a:t>
            </a:r>
            <a:r>
              <a:rPr lang="en-US" dirty="0" err="1"/>
              <a:t>tanpa</a:t>
            </a:r>
            <a:r>
              <a:rPr lang="en-US" dirty="0"/>
              <a:t> Searching )</a:t>
            </a:r>
            <a:endParaRPr lang="en-ID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C3C7D4-FD02-6965-BCCF-CEE81C61D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879111"/>
              </p:ext>
            </p:extLst>
          </p:nvPr>
        </p:nvGraphicFramePr>
        <p:xfrm>
          <a:off x="154221" y="2040221"/>
          <a:ext cx="11872910" cy="237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6455">
                  <a:extLst>
                    <a:ext uri="{9D8B030D-6E8A-4147-A177-3AD203B41FA5}">
                      <a16:colId xmlns:a16="http://schemas.microsoft.com/office/drawing/2014/main" val="2741113104"/>
                    </a:ext>
                  </a:extLst>
                </a:gridCol>
                <a:gridCol w="5936455">
                  <a:extLst>
                    <a:ext uri="{9D8B030D-6E8A-4147-A177-3AD203B41FA5}">
                      <a16:colId xmlns:a16="http://schemas.microsoft.com/office/drawing/2014/main" val="4119865605"/>
                    </a:ext>
                  </a:extLst>
                </a:gridCol>
              </a:tblGrid>
              <a:tr h="9144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AVL Tree</a:t>
                      </a:r>
                      <a:endParaRPr lang="en-ID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Red-Black Tree</a:t>
                      </a:r>
                      <a:endParaRPr lang="en-ID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764841"/>
                  </a:ext>
                </a:extLst>
              </a:tr>
              <a:tr h="31323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145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5531AB1-1C0D-868A-7949-4AC6093CD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77097" r="56641" b="16650"/>
          <a:stretch/>
        </p:blipFill>
        <p:spPr>
          <a:xfrm>
            <a:off x="6287757" y="3357563"/>
            <a:ext cx="5599443" cy="593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17ABD-2815-77FC-D35D-2A3D93182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1" t="70427" r="60508" b="23320"/>
          <a:stretch/>
        </p:blipFill>
        <p:spPr>
          <a:xfrm>
            <a:off x="304799" y="3357563"/>
            <a:ext cx="5619233" cy="593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1EF891-A4EE-EE7B-A8C4-0BE4BC2F9492}"/>
              </a:ext>
            </a:extLst>
          </p:cNvPr>
          <p:cNvSpPr txBox="1"/>
          <p:nvPr/>
        </p:nvSpPr>
        <p:spPr>
          <a:xfrm>
            <a:off x="2411644" y="4663508"/>
            <a:ext cx="7358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proses yang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insertion 100 </a:t>
            </a:r>
            <a:r>
              <a:rPr lang="en-US" dirty="0" err="1"/>
              <a:t>angka</a:t>
            </a:r>
            <a:r>
              <a:rPr lang="en-US" dirty="0"/>
              <a:t> dan deletion 20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insertion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searching,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searching di AVL Tree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dibanding</a:t>
            </a:r>
            <a:r>
              <a:rPr lang="en-US" dirty="0"/>
              <a:t> Red-Black Tree. Hal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proses </a:t>
            </a:r>
            <a:r>
              <a:rPr lang="en-US" dirty="0" err="1"/>
              <a:t>dengan</a:t>
            </a:r>
            <a:r>
              <a:rPr lang="en-US" dirty="0"/>
              <a:t> searching di </a:t>
            </a:r>
            <a:r>
              <a:rPr lang="en-US" dirty="0" err="1"/>
              <a:t>setiap</a:t>
            </a:r>
            <a:r>
              <a:rPr lang="en-US" dirty="0"/>
              <a:t> insertion dan </a:t>
            </a:r>
            <a:r>
              <a:rPr lang="en-US" dirty="0" err="1"/>
              <a:t>tanpa</a:t>
            </a:r>
            <a:r>
              <a:rPr lang="en-US" dirty="0"/>
              <a:t> searching yang hamper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terasa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di AVL Tree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terasa</a:t>
            </a:r>
            <a:r>
              <a:rPr lang="en-US" dirty="0"/>
              <a:t> di Red-Black Tree</a:t>
            </a:r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72823-8773-76E7-EE30-4A0D89D47E0E}"/>
              </a:ext>
            </a:extLst>
          </p:cNvPr>
          <p:cNvSpPr/>
          <p:nvPr/>
        </p:nvSpPr>
        <p:spPr>
          <a:xfrm>
            <a:off x="2266950" y="4663508"/>
            <a:ext cx="7658100" cy="203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851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F66E-015D-7BEE-DE27-40505ED1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Memori</a:t>
            </a:r>
            <a:endParaRPr lang="en-ID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C3C7D4-FD02-6965-BCCF-CEE81C61D7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221" y="2040221"/>
          <a:ext cx="11872910" cy="237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6455">
                  <a:extLst>
                    <a:ext uri="{9D8B030D-6E8A-4147-A177-3AD203B41FA5}">
                      <a16:colId xmlns:a16="http://schemas.microsoft.com/office/drawing/2014/main" val="2741113104"/>
                    </a:ext>
                  </a:extLst>
                </a:gridCol>
                <a:gridCol w="5936455">
                  <a:extLst>
                    <a:ext uri="{9D8B030D-6E8A-4147-A177-3AD203B41FA5}">
                      <a16:colId xmlns:a16="http://schemas.microsoft.com/office/drawing/2014/main" val="4119865605"/>
                    </a:ext>
                  </a:extLst>
                </a:gridCol>
              </a:tblGrid>
              <a:tr h="9144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AVL Tree</a:t>
                      </a:r>
                      <a:endParaRPr lang="en-ID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Red-Black Tree</a:t>
                      </a:r>
                      <a:endParaRPr lang="en-ID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764841"/>
                  </a:ext>
                </a:extLst>
              </a:tr>
              <a:tr h="31323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145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C1EF891-A4EE-EE7B-A8C4-0BE4BC2F9492}"/>
              </a:ext>
            </a:extLst>
          </p:cNvPr>
          <p:cNvSpPr txBox="1"/>
          <p:nvPr/>
        </p:nvSpPr>
        <p:spPr>
          <a:xfrm>
            <a:off x="2358001" y="4544199"/>
            <a:ext cx="73580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Berdasarkan</a:t>
            </a:r>
            <a:r>
              <a:rPr lang="en-US" sz="1700" dirty="0"/>
              <a:t> data </a:t>
            </a:r>
            <a:r>
              <a:rPr lang="en-US" sz="1700" dirty="0" err="1"/>
              <a:t>memori</a:t>
            </a:r>
            <a:r>
              <a:rPr lang="en-US" sz="1700" dirty="0"/>
              <a:t> yang </a:t>
            </a:r>
            <a:r>
              <a:rPr lang="en-US" sz="1700" dirty="0" err="1"/>
              <a:t>didapat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melakukan</a:t>
            </a:r>
            <a:r>
              <a:rPr lang="en-US" sz="1700" dirty="0"/>
              <a:t> proses yang </a:t>
            </a:r>
            <a:r>
              <a:rPr lang="en-US" sz="1700" dirty="0" err="1"/>
              <a:t>sama</a:t>
            </a:r>
            <a:r>
              <a:rPr lang="en-US" sz="1700" dirty="0"/>
              <a:t>, </a:t>
            </a:r>
            <a:r>
              <a:rPr lang="en-US" sz="1700" dirty="0" err="1"/>
              <a:t>yakni</a:t>
            </a:r>
            <a:r>
              <a:rPr lang="en-US" sz="1700" dirty="0"/>
              <a:t> insertion 100 </a:t>
            </a:r>
            <a:r>
              <a:rPr lang="en-US" sz="1700" dirty="0" err="1"/>
              <a:t>angka</a:t>
            </a:r>
            <a:r>
              <a:rPr lang="en-US" sz="1700" dirty="0"/>
              <a:t> dan deletion 20 </a:t>
            </a:r>
            <a:r>
              <a:rPr lang="en-US" sz="1700" dirty="0" err="1"/>
              <a:t>angka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keduanya</a:t>
            </a:r>
            <a:r>
              <a:rPr lang="en-US" sz="1700" dirty="0"/>
              <a:t> </a:t>
            </a:r>
            <a:r>
              <a:rPr lang="en-US" sz="1700" dirty="0" err="1"/>
              <a:t>menggunakan</a:t>
            </a:r>
            <a:r>
              <a:rPr lang="en-US" sz="1700" dirty="0"/>
              <a:t> searching, </a:t>
            </a:r>
            <a:r>
              <a:rPr lang="en-US" sz="1700" dirty="0" err="1"/>
              <a:t>dapat</a:t>
            </a:r>
            <a:r>
              <a:rPr lang="en-US" sz="1700" dirty="0"/>
              <a:t> </a:t>
            </a:r>
            <a:r>
              <a:rPr lang="en-US" sz="1700" dirty="0" err="1"/>
              <a:t>dilihat</a:t>
            </a:r>
            <a:r>
              <a:rPr lang="en-US" sz="1700" dirty="0"/>
              <a:t> </a:t>
            </a:r>
            <a:r>
              <a:rPr lang="en-US" sz="1700" dirty="0" err="1"/>
              <a:t>bahwa</a:t>
            </a:r>
            <a:r>
              <a:rPr lang="en-US" sz="1700" dirty="0"/>
              <a:t> memory yang </a:t>
            </a:r>
            <a:r>
              <a:rPr lang="en-US" sz="1700" dirty="0" err="1"/>
              <a:t>digunakan</a:t>
            </a:r>
            <a:r>
              <a:rPr lang="en-US" sz="1700" dirty="0"/>
              <a:t>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jauh</a:t>
            </a:r>
            <a:r>
              <a:rPr lang="en-US" sz="1700" dirty="0"/>
              <a:t> </a:t>
            </a:r>
            <a:r>
              <a:rPr lang="en-US" sz="1700" dirty="0" err="1"/>
              <a:t>berbeda</a:t>
            </a:r>
            <a:r>
              <a:rPr lang="en-US" sz="1700" dirty="0"/>
              <a:t> </a:t>
            </a:r>
            <a:r>
              <a:rPr lang="en-US" sz="1700" dirty="0" err="1"/>
              <a:t>karena</a:t>
            </a:r>
            <a:r>
              <a:rPr lang="en-US" sz="1700" dirty="0"/>
              <a:t> </a:t>
            </a:r>
            <a:r>
              <a:rPr lang="en-US" sz="1700" dirty="0" err="1"/>
              <a:t>saya</a:t>
            </a:r>
            <a:r>
              <a:rPr lang="en-US" sz="1700" dirty="0"/>
              <a:t> juga </a:t>
            </a:r>
            <a:r>
              <a:rPr lang="en-US" sz="1700" dirty="0" err="1"/>
              <a:t>menggunakan</a:t>
            </a:r>
            <a:r>
              <a:rPr lang="en-US" sz="1700" dirty="0"/>
              <a:t> integer </a:t>
            </a:r>
            <a:r>
              <a:rPr lang="en-US" sz="1700" dirty="0" err="1"/>
              <a:t>sebagai</a:t>
            </a:r>
            <a:r>
              <a:rPr lang="en-US" sz="1700" dirty="0"/>
              <a:t> </a:t>
            </a:r>
            <a:r>
              <a:rPr lang="en-US" sz="1700" dirty="0" err="1"/>
              <a:t>opsi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menyimpan</a:t>
            </a:r>
            <a:r>
              <a:rPr lang="en-US" sz="1700" dirty="0"/>
              <a:t> </a:t>
            </a:r>
            <a:r>
              <a:rPr lang="en-US" sz="1700" dirty="0" err="1"/>
              <a:t>warna</a:t>
            </a:r>
            <a:r>
              <a:rPr lang="en-US" sz="1700" dirty="0"/>
              <a:t> pada </a:t>
            </a:r>
            <a:r>
              <a:rPr lang="en-US" sz="1700" dirty="0" err="1"/>
              <a:t>implementasi</a:t>
            </a:r>
            <a:r>
              <a:rPr lang="en-US" sz="1700" dirty="0"/>
              <a:t> Red-Black Tree </a:t>
            </a:r>
            <a:r>
              <a:rPr lang="en-US" sz="1700" dirty="0" err="1"/>
              <a:t>saya</a:t>
            </a:r>
            <a:r>
              <a:rPr lang="en-US" sz="1700" dirty="0"/>
              <a:t>. </a:t>
            </a:r>
            <a:r>
              <a:rPr lang="en-US" sz="1700" dirty="0" err="1"/>
              <a:t>Tetapi</a:t>
            </a:r>
            <a:r>
              <a:rPr lang="en-US" sz="1700" dirty="0"/>
              <a:t>.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adanya</a:t>
            </a:r>
            <a:r>
              <a:rPr lang="en-US" sz="1700" dirty="0"/>
              <a:t> </a:t>
            </a:r>
            <a:r>
              <a:rPr lang="en-US" sz="1700" dirty="0" err="1"/>
              <a:t>opsi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menggunakan</a:t>
            </a:r>
            <a:r>
              <a:rPr lang="en-US" sz="1700" dirty="0"/>
              <a:t> </a:t>
            </a:r>
            <a:r>
              <a:rPr lang="en-US" sz="1700" dirty="0" err="1"/>
              <a:t>tipe</a:t>
            </a:r>
            <a:r>
              <a:rPr lang="en-US" sz="1700" dirty="0"/>
              <a:t> char yang </a:t>
            </a:r>
            <a:r>
              <a:rPr lang="en-US" sz="1700" dirty="0" err="1"/>
              <a:t>hanya</a:t>
            </a:r>
            <a:r>
              <a:rPr lang="en-US" sz="1700" dirty="0"/>
              <a:t> </a:t>
            </a:r>
            <a:r>
              <a:rPr lang="en-US" sz="1700" dirty="0" err="1"/>
              <a:t>berukuran</a:t>
            </a:r>
            <a:r>
              <a:rPr lang="en-US" sz="1700" dirty="0"/>
              <a:t> 1 bit </a:t>
            </a:r>
            <a:r>
              <a:rPr lang="en-US" sz="1700" dirty="0" err="1"/>
              <a:t>khusus</a:t>
            </a:r>
            <a:r>
              <a:rPr lang="en-US" sz="1700" dirty="0"/>
              <a:t> pada Red-Black Tree, </a:t>
            </a:r>
            <a:r>
              <a:rPr lang="en-US" sz="1700" dirty="0" err="1"/>
              <a:t>maka</a:t>
            </a:r>
            <a:r>
              <a:rPr lang="en-US" sz="1700" dirty="0"/>
              <a:t> </a:t>
            </a:r>
            <a:r>
              <a:rPr lang="en-US" sz="1700" dirty="0" err="1"/>
              <a:t>dapat</a:t>
            </a:r>
            <a:r>
              <a:rPr lang="en-US" sz="1700" dirty="0"/>
              <a:t> </a:t>
            </a:r>
            <a:r>
              <a:rPr lang="en-US" sz="1700" dirty="0" err="1"/>
              <a:t>disimpulkan</a:t>
            </a:r>
            <a:r>
              <a:rPr lang="en-US" sz="1700" dirty="0"/>
              <a:t> </a:t>
            </a:r>
            <a:r>
              <a:rPr lang="en-US" sz="1700" dirty="0" err="1"/>
              <a:t>bahwa</a:t>
            </a:r>
            <a:r>
              <a:rPr lang="en-US" sz="1700" dirty="0"/>
              <a:t> </a:t>
            </a:r>
            <a:r>
              <a:rPr lang="en-US" sz="1700" dirty="0" err="1"/>
              <a:t>ukuran</a:t>
            </a:r>
            <a:r>
              <a:rPr lang="en-US" sz="1700" dirty="0"/>
              <a:t> optimal Red-Black Tree </a:t>
            </a:r>
            <a:r>
              <a:rPr lang="en-US" sz="1700" dirty="0" err="1"/>
              <a:t>lebih</a:t>
            </a:r>
            <a:r>
              <a:rPr lang="en-US" sz="1700" dirty="0"/>
              <a:t> </a:t>
            </a:r>
            <a:r>
              <a:rPr lang="en-US" sz="1700" dirty="0" err="1"/>
              <a:t>kecil</a:t>
            </a:r>
            <a:r>
              <a:rPr lang="en-US" sz="1700" dirty="0"/>
              <a:t> </a:t>
            </a:r>
            <a:r>
              <a:rPr lang="en-US" sz="1700" dirty="0" err="1"/>
              <a:t>dari</a:t>
            </a:r>
            <a:r>
              <a:rPr lang="en-US" sz="1700" dirty="0"/>
              <a:t> AVL Tree.</a:t>
            </a:r>
            <a:endParaRPr lang="en-ID" sz="17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72823-8773-76E7-EE30-4A0D89D47E0E}"/>
              </a:ext>
            </a:extLst>
          </p:cNvPr>
          <p:cNvSpPr/>
          <p:nvPr/>
        </p:nvSpPr>
        <p:spPr>
          <a:xfrm>
            <a:off x="2042768" y="4591050"/>
            <a:ext cx="7988530" cy="21383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81E28-970C-5974-8A8E-9E56F22DC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" t="46040" r="48905" b="45415"/>
          <a:stretch/>
        </p:blipFill>
        <p:spPr>
          <a:xfrm>
            <a:off x="193445" y="3371850"/>
            <a:ext cx="5843588" cy="585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E8D98-5BCD-762B-8AAD-BEDB0C53F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" t="51643" r="49258" b="39811"/>
          <a:stretch/>
        </p:blipFill>
        <p:spPr>
          <a:xfrm>
            <a:off x="6154969" y="3371849"/>
            <a:ext cx="5843588" cy="5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59B-3DEE-2AB5-A9B5-D64B4A01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2A81-8BB8-56F7-9696-186924EF6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81187"/>
            <a:ext cx="10353762" cy="43672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AVL Tree dan Red-Black Tree,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teoritis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dituliskan</a:t>
            </a:r>
            <a:r>
              <a:rPr lang="en-US" dirty="0"/>
              <a:t> </a:t>
            </a:r>
            <a:r>
              <a:rPr lang="en-US" dirty="0" err="1"/>
              <a:t>terkonfirmasi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adanya</a:t>
            </a:r>
            <a:endParaRPr lang="en-US" dirty="0"/>
          </a:p>
          <a:p>
            <a:r>
              <a:rPr lang="en-US" dirty="0"/>
              <a:t>AVL Tree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unggul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segi</a:t>
            </a:r>
            <a:r>
              <a:rPr lang="en-US" dirty="0"/>
              <a:t> searching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strictly-balanced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database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data-data yang </a:t>
            </a:r>
            <a:r>
              <a:rPr lang="en-US" dirty="0" err="1"/>
              <a:t>berjumlah</a:t>
            </a:r>
            <a:r>
              <a:rPr lang="en-US" dirty="0"/>
              <a:t> sangat </a:t>
            </a:r>
            <a:r>
              <a:rPr lang="en-US" dirty="0" err="1"/>
              <a:t>besar</a:t>
            </a:r>
            <a:endParaRPr lang="en-US" dirty="0"/>
          </a:p>
          <a:p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Red-Black Tree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unggul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segi</a:t>
            </a:r>
            <a:r>
              <a:rPr lang="en-US" dirty="0"/>
              <a:t> insertion dan deletion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rotasinya</a:t>
            </a:r>
            <a:r>
              <a:rPr lang="en-US" dirty="0"/>
              <a:t> yang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language libraries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yang </a:t>
            </a:r>
            <a:r>
              <a:rPr lang="en-US" dirty="0" err="1"/>
              <a:t>mengutamakan</a:t>
            </a:r>
            <a:r>
              <a:rPr lang="en-US" dirty="0"/>
              <a:t> </a:t>
            </a:r>
            <a:r>
              <a:rPr lang="en-US" dirty="0" err="1"/>
              <a:t>kehematan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dan memory,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data-data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sekali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179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{7E77530A-2DC1-4152-BB5D-45D97F7EBE4B}tf11665031_win32</Template>
  <TotalTime>86</TotalTime>
  <Words>612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Wingdings 2</vt:lpstr>
      <vt:lpstr>SlateVTI</vt:lpstr>
      <vt:lpstr>Perbandingan AVL Tree dan Red Black Tree</vt:lpstr>
      <vt:lpstr>Daftar Isi</vt:lpstr>
      <vt:lpstr>AVL Tree ( Adelson-Velskii and Landis Tree )</vt:lpstr>
      <vt:lpstr>Red-Black Tree</vt:lpstr>
      <vt:lpstr>Perbedaan Secara Teori</vt:lpstr>
      <vt:lpstr>Data Waktu ( Insertion dengan Searching )</vt:lpstr>
      <vt:lpstr>Data Waktu ( Insertion tanpa Searching )</vt:lpstr>
      <vt:lpstr>Data Memori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Perbandingan AVL Tree dan Red Black Tree</dc:title>
  <dc:creator>Fehlling Halim</dc:creator>
  <cp:lastModifiedBy>Fehlling Halim</cp:lastModifiedBy>
  <cp:revision>3</cp:revision>
  <dcterms:created xsi:type="dcterms:W3CDTF">2022-05-23T10:27:48Z</dcterms:created>
  <dcterms:modified xsi:type="dcterms:W3CDTF">2022-05-23T12:01:17Z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